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3" r:id="rId3"/>
    <p:sldId id="258" r:id="rId4"/>
    <p:sldId id="265" r:id="rId5"/>
    <p:sldId id="262" r:id="rId6"/>
    <p:sldId id="260" r:id="rId7"/>
    <p:sldId id="261" r:id="rId8"/>
    <p:sldId id="264" r:id="rId9"/>
    <p:sldId id="270" r:id="rId10"/>
    <p:sldId id="266" r:id="rId11"/>
    <p:sldId id="268" r:id="rId12"/>
    <p:sldId id="272" r:id="rId13"/>
    <p:sldId id="269" r:id="rId14"/>
    <p:sldId id="273" r:id="rId15"/>
    <p:sldId id="274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8D"/>
    <a:srgbClr val="EFA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61F92-A033-43E9-90DE-865C00BC54AA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3C968-1377-4782-B6D4-2EAFEED14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29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CF8BB-EBC7-4B8F-9632-A5A136FBB880}" type="slidenum">
              <a:rPr kumimoji="0" lang="nl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38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 smtClean="0"/>
              <a:t>Klik om de ondertitelstijl van het model te bewerken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C9D3C2-2F2F-4D24-8D2B-45FFA0D6A06D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pPr rtl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11173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89933C-B2A6-42EE-AE40-892376646174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4005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C7BDEB-33AE-442A-B5F3-92FB5164F9F2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41265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B0694CC-A25F-4421-B754-D23208D592FF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nl" noProof="0" smtClean="0"/>
              <a:pPr rtl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657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5091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18A590-D9D7-430B-A007-EA67B13AA1DC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42358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8E4A68-48E9-459B-B478-DF58B3ADB07E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23965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C603EE-AC31-40CB-90AD-483CAF548C0F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168989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346A58-2A56-47AA-8247-92A2D1C04907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14059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4400"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F37D1-6F69-42D9-961C-8C882B14A020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16349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" noProof="0" dirty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309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 noProof="0" dirty="0"/>
              <a:t>Klik om de tekststijlen van het model te bewerken</a:t>
            </a:r>
          </a:p>
          <a:p>
            <a:pPr lvl="1" rtl="0"/>
            <a:r>
              <a:rPr lang="nl" noProof="0" dirty="0"/>
              <a:t>Tweede niveau</a:t>
            </a:r>
          </a:p>
          <a:p>
            <a:pPr lvl="2" rtl="0"/>
            <a:r>
              <a:rPr lang="nl" noProof="0" dirty="0"/>
              <a:t>Derde niveau</a:t>
            </a:r>
          </a:p>
          <a:p>
            <a:pPr lvl="3" rtl="0"/>
            <a:r>
              <a:rPr lang="nl" noProof="0" dirty="0"/>
              <a:t>Vierde niveau</a:t>
            </a:r>
          </a:p>
          <a:p>
            <a:pPr lvl="4" rtl="0"/>
            <a:r>
              <a:rPr lang="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68689811-3913-44EE-8653-4D64EF734CAC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nl" noProof="0" smtClean="0"/>
              <a:pPr rtl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29493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vZHYZc1aWo" TargetMode="External"/><Relationship Id="rId2" Type="http://schemas.openxmlformats.org/officeDocument/2006/relationships/hyperlink" Target="https://www.youtube.com/watch?v=rJy1RGv6Mz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SfjmL7aL7a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S5qnQfQfbA" TargetMode="External"/><Relationship Id="rId5" Type="http://schemas.openxmlformats.org/officeDocument/2006/relationships/hyperlink" Target="https://www.youtube.com/watch?v=l-xsTmvnd6k" TargetMode="External"/><Relationship Id="rId4" Type="http://schemas.openxmlformats.org/officeDocument/2006/relationships/hyperlink" Target="https://www.youtube.com/watch?v=Qe7rLfHD7h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P</a:t>
            </a:r>
            <a:r>
              <a:rPr lang="nl" dirty="0" smtClean="0"/>
              <a:t>ersoneel en</a:t>
            </a:r>
            <a:br>
              <a:rPr lang="nl" dirty="0" smtClean="0"/>
            </a:br>
            <a:r>
              <a:rPr lang="nl" dirty="0" smtClean="0"/>
              <a:t>organisatie</a:t>
            </a:r>
            <a:endParaRPr lang="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63690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nl-NL" sz="6000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nl" sz="6000" dirty="0" smtClean="0">
                <a:solidFill>
                  <a:schemeClr val="bg1">
                    <a:lumMod val="50000"/>
                  </a:schemeClr>
                </a:solidFill>
              </a:rPr>
              <a:t>e organisatie</a:t>
            </a:r>
          </a:p>
          <a:p>
            <a:pPr rtl="0"/>
            <a:endParaRPr lang="nl" sz="6000" dirty="0">
              <a:solidFill>
                <a:schemeClr val="bg1">
                  <a:lumMod val="50000"/>
                </a:schemeClr>
              </a:solidFill>
            </a:endParaRPr>
          </a:p>
          <a:p>
            <a:pPr rtl="0"/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nl" sz="3600" dirty="0" smtClean="0">
                <a:solidFill>
                  <a:schemeClr val="bg1">
                    <a:lumMod val="50000"/>
                  </a:schemeClr>
                </a:solidFill>
              </a:rPr>
              <a:t>ursusdeel 3</a:t>
            </a:r>
            <a:endParaRPr lang="nl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4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752726"/>
            <a:ext cx="5248197" cy="42335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taak?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defRPr/>
            </a:pPr>
            <a:r>
              <a:rPr lang="nl-NL" sz="3200" dirty="0">
                <a:solidFill>
                  <a:srgbClr val="00778D"/>
                </a:solidFill>
              </a:rPr>
              <a:t>Een </a:t>
            </a:r>
            <a:r>
              <a:rPr lang="nl-NL" sz="3200" dirty="0" smtClean="0">
                <a:solidFill>
                  <a:srgbClr val="00778D"/>
                </a:solidFill>
              </a:rPr>
              <a:t>werkzaamheid</a:t>
            </a:r>
            <a:endParaRPr lang="nl-NL" sz="3200" dirty="0">
              <a:solidFill>
                <a:srgbClr val="00778D"/>
              </a:solidFill>
            </a:endParaRPr>
          </a:p>
          <a:p>
            <a:pPr>
              <a:buClr>
                <a:srgbClr val="FF0000"/>
              </a:buClr>
              <a:defRPr/>
            </a:pPr>
            <a:r>
              <a:rPr lang="nl-NL" sz="3200" dirty="0">
                <a:solidFill>
                  <a:srgbClr val="00778D"/>
                </a:solidFill>
              </a:rPr>
              <a:t>Kan uit meerdere handelingen bestaan</a:t>
            </a:r>
          </a:p>
          <a:p>
            <a:pPr>
              <a:buClr>
                <a:srgbClr val="FF0000"/>
              </a:buClr>
              <a:defRPr/>
            </a:pPr>
            <a:endParaRPr lang="nl-NL" sz="3200" dirty="0">
              <a:solidFill>
                <a:srgbClr val="00778D"/>
              </a:solidFill>
            </a:endParaRPr>
          </a:p>
          <a:p>
            <a:pPr>
              <a:buClr>
                <a:srgbClr val="FF0000"/>
              </a:buClr>
              <a:defRPr/>
            </a:pPr>
            <a:r>
              <a:rPr lang="nl-NL" sz="3200" dirty="0" smtClean="0">
                <a:solidFill>
                  <a:srgbClr val="00778D"/>
                </a:solidFill>
              </a:rPr>
              <a:t>Voorbeeld?</a:t>
            </a:r>
            <a:endParaRPr lang="nl-NL" sz="3200" i="1" dirty="0" smtClean="0">
              <a:solidFill>
                <a:srgbClr val="00778D"/>
              </a:solidFill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nl-NL" sz="3200" i="1" dirty="0" smtClean="0">
                <a:solidFill>
                  <a:srgbClr val="00778D"/>
                </a:solidFill>
              </a:rPr>
              <a:t>   (</a:t>
            </a:r>
            <a:r>
              <a:rPr lang="nl-NL" sz="3200" i="1" dirty="0">
                <a:solidFill>
                  <a:srgbClr val="00778D"/>
                </a:solidFill>
              </a:rPr>
              <a:t>opzoeken in tekst en internet)</a:t>
            </a:r>
            <a:endParaRPr lang="nl-NL" sz="3200" dirty="0">
              <a:solidFill>
                <a:srgbClr val="00778D"/>
              </a:solidFill>
            </a:endParaRPr>
          </a:p>
          <a:p>
            <a:pPr>
              <a:buClr>
                <a:srgbClr val="FF0000"/>
              </a:buClr>
              <a:defRPr/>
            </a:pPr>
            <a:endParaRPr lang="nl-NL" sz="3200" dirty="0">
              <a:solidFill>
                <a:srgbClr val="00778D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46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Bevoegdheid?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7320" y="1813683"/>
            <a:ext cx="10027920" cy="448310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/>
            </a:pPr>
            <a:r>
              <a:rPr lang="nl-NL" sz="4100" dirty="0">
                <a:solidFill>
                  <a:srgbClr val="00778D"/>
                </a:solidFill>
              </a:rPr>
              <a:t>Het recht om beslissingen te nemen</a:t>
            </a:r>
            <a:r>
              <a:rPr lang="nl-NL" sz="4100" dirty="0" smtClean="0">
                <a:solidFill>
                  <a:srgbClr val="00778D"/>
                </a:solidFill>
              </a:rPr>
              <a:t>.</a:t>
            </a:r>
          </a:p>
          <a:p>
            <a:pPr>
              <a:buClr>
                <a:srgbClr val="FF0000"/>
              </a:buClr>
              <a:defRPr/>
            </a:pPr>
            <a:endParaRPr lang="nl-NL" sz="4100" dirty="0">
              <a:solidFill>
                <a:srgbClr val="00778D"/>
              </a:solidFill>
            </a:endParaRP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nl-NL" sz="3000" dirty="0">
                <a:solidFill>
                  <a:srgbClr val="00778D"/>
                </a:solidFill>
              </a:rPr>
              <a:t>Lijnbevoegdheid 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nl-NL" sz="3000" dirty="0">
                <a:solidFill>
                  <a:srgbClr val="00778D"/>
                </a:solidFill>
              </a:rPr>
              <a:t>Stafbevoegdheid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nl-NL" sz="3000" dirty="0">
                <a:solidFill>
                  <a:srgbClr val="00778D"/>
                </a:solidFill>
              </a:rPr>
              <a:t>Functionele </a:t>
            </a:r>
            <a:r>
              <a:rPr lang="nl-NL" sz="3000" dirty="0" smtClean="0">
                <a:solidFill>
                  <a:srgbClr val="00778D"/>
                </a:solidFill>
              </a:rPr>
              <a:t>bevoegdheid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nl-NL" sz="3400" dirty="0" smtClean="0">
                <a:solidFill>
                  <a:srgbClr val="00778D"/>
                </a:solidFill>
              </a:rPr>
              <a:t>Hierover volgende les meer in “organisatiestructuren”</a:t>
            </a:r>
            <a:endParaRPr lang="nl-NL" sz="3400" dirty="0">
              <a:solidFill>
                <a:srgbClr val="00778D"/>
              </a:solidFill>
            </a:endParaRPr>
          </a:p>
          <a:p>
            <a:pPr>
              <a:buClr>
                <a:srgbClr val="FF0000"/>
              </a:buClr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86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742950"/>
          </a:xfrm>
        </p:spPr>
        <p:txBody>
          <a:bodyPr/>
          <a:lstStyle/>
          <a:p>
            <a:r>
              <a:rPr lang="nl-NL" dirty="0" smtClean="0"/>
              <a:t>De sollicitatieprocedure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285875"/>
            <a:ext cx="9372600" cy="5184645"/>
          </a:xfrm>
        </p:spPr>
        <p:txBody>
          <a:bodyPr/>
          <a:lstStyle/>
          <a:p>
            <a:pPr>
              <a:buClr>
                <a:srgbClr val="FF0000"/>
              </a:buClr>
            </a:pPr>
            <a:endParaRPr lang="nl-NL" b="1" dirty="0" smtClean="0">
              <a:solidFill>
                <a:srgbClr val="00778D"/>
              </a:solidFill>
            </a:endParaRPr>
          </a:p>
          <a:p>
            <a:pPr>
              <a:buClr>
                <a:srgbClr val="FF0000"/>
              </a:buClr>
            </a:pPr>
            <a:endParaRPr lang="nl-NL" b="1" dirty="0">
              <a:solidFill>
                <a:srgbClr val="00778D"/>
              </a:solidFill>
            </a:endParaRPr>
          </a:p>
          <a:p>
            <a:pPr>
              <a:buClr>
                <a:srgbClr val="FF0000"/>
              </a:buClr>
            </a:pPr>
            <a:r>
              <a:rPr lang="nl-NL" b="1" dirty="0" smtClean="0">
                <a:solidFill>
                  <a:srgbClr val="00778D"/>
                </a:solidFill>
              </a:rPr>
              <a:t>Vaststellen van de/een vacature</a:t>
            </a:r>
          </a:p>
          <a:p>
            <a:pPr>
              <a:buClr>
                <a:srgbClr val="FF0000"/>
              </a:buClr>
            </a:pPr>
            <a:r>
              <a:rPr lang="nl-NL" b="1" dirty="0" smtClean="0">
                <a:solidFill>
                  <a:srgbClr val="00778D"/>
                </a:solidFill>
              </a:rPr>
              <a:t>Functieprofiel</a:t>
            </a:r>
          </a:p>
          <a:p>
            <a:pPr>
              <a:buClr>
                <a:srgbClr val="FF0000"/>
              </a:buClr>
            </a:pPr>
            <a:r>
              <a:rPr lang="nl-NL" b="1" dirty="0" smtClean="0">
                <a:solidFill>
                  <a:srgbClr val="00778D"/>
                </a:solidFill>
              </a:rPr>
              <a:t>Interne of externe sollicitatie</a:t>
            </a:r>
          </a:p>
          <a:p>
            <a:pPr>
              <a:buClr>
                <a:srgbClr val="FF0000"/>
              </a:buClr>
            </a:pPr>
            <a:r>
              <a:rPr lang="nl-NL" b="1" dirty="0" smtClean="0">
                <a:solidFill>
                  <a:srgbClr val="00778D"/>
                </a:solidFill>
              </a:rPr>
              <a:t>Selectieprocedure en CV</a:t>
            </a:r>
          </a:p>
          <a:p>
            <a:pPr>
              <a:buClr>
                <a:srgbClr val="FF0000"/>
              </a:buClr>
            </a:pPr>
            <a:r>
              <a:rPr lang="nl-NL" b="1" dirty="0" smtClean="0">
                <a:solidFill>
                  <a:srgbClr val="00778D"/>
                </a:solidFill>
              </a:rPr>
              <a:t>Gespreksrondes en wat mag wel en wat niet gevraagd worden</a:t>
            </a:r>
          </a:p>
          <a:p>
            <a:pPr>
              <a:buClr>
                <a:srgbClr val="FF0000"/>
              </a:buClr>
            </a:pPr>
            <a:r>
              <a:rPr lang="nl-NL" b="1" dirty="0" smtClean="0">
                <a:solidFill>
                  <a:srgbClr val="00778D"/>
                </a:solidFill>
              </a:rPr>
              <a:t>Aanstellingskeuring, assessment, psychologisch onderzoek, enz.</a:t>
            </a:r>
          </a:p>
          <a:p>
            <a:pPr>
              <a:buClr>
                <a:srgbClr val="FF0000"/>
              </a:buClr>
            </a:pPr>
            <a:r>
              <a:rPr lang="nl-NL" b="1" dirty="0" smtClean="0">
                <a:solidFill>
                  <a:srgbClr val="00778D"/>
                </a:solidFill>
              </a:rPr>
              <a:t>Introductie op de werkvloer</a:t>
            </a:r>
          </a:p>
          <a:p>
            <a:pPr>
              <a:buClr>
                <a:srgbClr val="FF0000"/>
              </a:buClr>
            </a:pPr>
            <a:endParaRPr lang="nl-NL" b="1" dirty="0" smtClean="0">
              <a:solidFill>
                <a:srgbClr val="00778D"/>
              </a:solidFill>
            </a:endParaRPr>
          </a:p>
          <a:p>
            <a:endParaRPr lang="nl-NL" b="1" dirty="0">
              <a:solidFill>
                <a:srgbClr val="00778D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46" y="1123951"/>
            <a:ext cx="5115642" cy="338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326136"/>
            <a:ext cx="9372600" cy="1295400"/>
          </a:xfrm>
        </p:spPr>
        <p:txBody>
          <a:bodyPr/>
          <a:lstStyle/>
          <a:p>
            <a:r>
              <a:rPr lang="nl-NL" dirty="0" smtClean="0"/>
              <a:t>Het sollicitatiegesprek</a:t>
            </a:r>
            <a:r>
              <a:rPr lang="nl-NL" sz="3000" dirty="0" smtClean="0">
                <a:hlinkClick r:id="rId2"/>
              </a:rPr>
              <a:t>..1..</a:t>
            </a:r>
            <a:r>
              <a:rPr lang="nl-NL" dirty="0" smtClean="0"/>
              <a:t>  </a:t>
            </a:r>
            <a:r>
              <a:rPr lang="nl-NL" sz="3000" dirty="0" smtClean="0">
                <a:hlinkClick r:id="rId3"/>
              </a:rPr>
              <a:t>..2..</a:t>
            </a:r>
            <a:r>
              <a:rPr lang="nl-NL" sz="3000" dirty="0" smtClean="0"/>
              <a:t> </a:t>
            </a:r>
            <a:r>
              <a:rPr lang="nl-NL" sz="3000" dirty="0" smtClean="0">
                <a:hlinkClick r:id="rId4"/>
              </a:rPr>
              <a:t>..3..</a:t>
            </a:r>
            <a:endParaRPr lang="nl-NL" sz="3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918986" y="1579503"/>
            <a:ext cx="6919574" cy="430923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981200" y="5989320"/>
            <a:ext cx="8689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 smtClean="0">
                <a:solidFill>
                  <a:schemeClr val="accent5">
                    <a:lumMod val="75000"/>
                  </a:schemeClr>
                </a:solidFill>
              </a:rPr>
              <a:t>Vraag: wie ga je aannemen en wie niet? Motiveer je antwoord!</a:t>
            </a:r>
            <a:endParaRPr lang="nl-NL" sz="25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 gesprekken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nl-NL" sz="3500" dirty="0" smtClean="0">
                <a:solidFill>
                  <a:srgbClr val="00778D"/>
                </a:solidFill>
              </a:rPr>
              <a:t>doelstellingsgesprek</a:t>
            </a:r>
          </a:p>
          <a:p>
            <a:pPr>
              <a:buClr>
                <a:srgbClr val="FF0000"/>
              </a:buClr>
            </a:pPr>
            <a:r>
              <a:rPr lang="nl-NL" sz="3500" dirty="0" smtClean="0">
                <a:solidFill>
                  <a:srgbClr val="00778D"/>
                </a:solidFill>
              </a:rPr>
              <a:t>Voortgangsgesprek en Functioneringsgesprek</a:t>
            </a:r>
          </a:p>
          <a:p>
            <a:pPr>
              <a:buClr>
                <a:srgbClr val="FF0000"/>
              </a:buClr>
            </a:pPr>
            <a:r>
              <a:rPr lang="nl-NL" sz="3500" dirty="0" smtClean="0">
                <a:solidFill>
                  <a:srgbClr val="00778D"/>
                </a:solidFill>
              </a:rPr>
              <a:t>Beoordelingsgesprek</a:t>
            </a:r>
          </a:p>
          <a:p>
            <a:pPr>
              <a:buClr>
                <a:srgbClr val="FF0000"/>
              </a:buClr>
            </a:pPr>
            <a:r>
              <a:rPr lang="nl-NL" sz="3500" dirty="0" smtClean="0">
                <a:solidFill>
                  <a:srgbClr val="00778D"/>
                </a:solidFill>
              </a:rPr>
              <a:t>Disciplinegesprek</a:t>
            </a:r>
          </a:p>
          <a:p>
            <a:pPr>
              <a:buClr>
                <a:srgbClr val="FF0000"/>
              </a:buClr>
            </a:pPr>
            <a:r>
              <a:rPr lang="nl-NL" sz="3500" dirty="0" smtClean="0">
                <a:solidFill>
                  <a:srgbClr val="00778D"/>
                </a:solidFill>
              </a:rPr>
              <a:t>Exitgesprek</a:t>
            </a:r>
          </a:p>
          <a:p>
            <a:pPr>
              <a:buClr>
                <a:srgbClr val="FF0000"/>
              </a:buClr>
            </a:pPr>
            <a:endParaRPr lang="nl-NL" sz="3500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41" y="3578521"/>
            <a:ext cx="2524477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800" dirty="0" smtClean="0"/>
              <a:t>Huiswerk en opdrachten</a:t>
            </a:r>
            <a:endParaRPr lang="nl-NL" sz="5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76400"/>
            <a:ext cx="9372600" cy="5003074"/>
          </a:xfrm>
        </p:spPr>
        <p:txBody>
          <a:bodyPr>
            <a:noAutofit/>
          </a:bodyPr>
          <a:lstStyle/>
          <a:p>
            <a:r>
              <a:rPr lang="nl-NL" sz="3500" dirty="0" smtClean="0">
                <a:solidFill>
                  <a:srgbClr val="00778D"/>
                </a:solidFill>
              </a:rPr>
              <a:t>Lees van de begeleidende lesstof de hoofdstukken 3 en 4 en maak de vragen!</a:t>
            </a:r>
          </a:p>
          <a:p>
            <a:r>
              <a:rPr lang="nl-NL" sz="3500" dirty="0" smtClean="0">
                <a:solidFill>
                  <a:srgbClr val="00778D"/>
                </a:solidFill>
              </a:rPr>
              <a:t>Lever alvast iets van de vier opdrachten </a:t>
            </a:r>
            <a:r>
              <a:rPr lang="nl-NL" sz="3500" dirty="0" smtClean="0">
                <a:solidFill>
                  <a:srgbClr val="00778D"/>
                </a:solidFill>
              </a:rPr>
              <a:t>in!!!</a:t>
            </a:r>
            <a:endParaRPr lang="nl-NL" sz="3500" dirty="0" smtClean="0">
              <a:solidFill>
                <a:srgbClr val="00778D"/>
              </a:solidFill>
            </a:endParaRPr>
          </a:p>
          <a:p>
            <a:r>
              <a:rPr lang="nl-NL" sz="2000" dirty="0" smtClean="0">
                <a:solidFill>
                  <a:srgbClr val="00778D"/>
                </a:solidFill>
              </a:rPr>
              <a:t>Alles staat in maken.wikiwijs.nl/116619 </a:t>
            </a:r>
            <a:endParaRPr lang="nl-NL" sz="2000" dirty="0">
              <a:solidFill>
                <a:srgbClr val="00778D"/>
              </a:solidFill>
            </a:endParaRPr>
          </a:p>
          <a:p>
            <a:r>
              <a:rPr lang="nl-NL" sz="3500" dirty="0" smtClean="0">
                <a:solidFill>
                  <a:srgbClr val="00778D"/>
                </a:solidFill>
              </a:rPr>
              <a:t>Volgende les:</a:t>
            </a:r>
          </a:p>
          <a:p>
            <a:pPr lvl="1"/>
            <a:r>
              <a:rPr lang="nl-NL" sz="3100" dirty="0" smtClean="0">
                <a:solidFill>
                  <a:srgbClr val="00778D"/>
                </a:solidFill>
              </a:rPr>
              <a:t>Personeel scholing en motiveren</a:t>
            </a:r>
          </a:p>
          <a:p>
            <a:pPr lvl="1"/>
            <a:r>
              <a:rPr lang="nl-NL" sz="3100" dirty="0" smtClean="0">
                <a:solidFill>
                  <a:srgbClr val="00778D"/>
                </a:solidFill>
              </a:rPr>
              <a:t>Leidinggeven</a:t>
            </a:r>
          </a:p>
          <a:p>
            <a:pPr lvl="1"/>
            <a:r>
              <a:rPr lang="nl-NL" sz="3100" dirty="0" smtClean="0">
                <a:solidFill>
                  <a:srgbClr val="00778D"/>
                </a:solidFill>
              </a:rPr>
              <a:t>Organisatiestructuur en cultuur</a:t>
            </a:r>
            <a:endParaRPr lang="nl-NL" sz="3100" dirty="0">
              <a:solidFill>
                <a:srgbClr val="0077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6600" dirty="0"/>
              <a:t>Huiswerk </a:t>
            </a:r>
            <a:r>
              <a:rPr lang="nl-NL" sz="6600" dirty="0" smtClean="0"/>
              <a:t>opdrachten</a:t>
            </a:r>
            <a:br>
              <a:rPr lang="nl-NL" sz="6600" dirty="0" smtClean="0"/>
            </a:br>
            <a:r>
              <a:rPr lang="nl-NL" sz="3900" dirty="0" smtClean="0"/>
              <a:t>er is gevraagd, en hoe </a:t>
            </a:r>
            <a:r>
              <a:rPr lang="nl-NL" sz="3900" dirty="0" smtClean="0">
                <a:solidFill>
                  <a:srgbClr val="00778D"/>
                </a:solidFill>
              </a:rPr>
              <a:t>staat</a:t>
            </a:r>
            <a:r>
              <a:rPr lang="nl-NL" sz="3900" dirty="0" smtClean="0"/>
              <a:t> het nu met?</a:t>
            </a:r>
            <a:endParaRPr lang="nl-NL" sz="3900" dirty="0"/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039368" y="1749675"/>
            <a:ext cx="9372600" cy="448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lang="nl-NL" sz="3500" kern="0" dirty="0" smtClean="0">
                <a:solidFill>
                  <a:srgbClr val="0077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Waar lopen jullie tegenaan?</a:t>
            </a: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kumimoji="0" lang="nl-NL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00778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Inleveren van de opdrachten!</a:t>
            </a: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lang="nl-NL" sz="3500" kern="0" dirty="0" smtClean="0">
                <a:solidFill>
                  <a:srgbClr val="0077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Maken van de vragen uit hoofdstuk 2?</a:t>
            </a:r>
            <a:endParaRPr kumimoji="0" lang="nl-NL" sz="3500" b="0" i="0" u="none" strike="noStrike" kern="0" cap="none" spc="0" normalizeH="0" baseline="0" noProof="0" dirty="0" smtClean="0">
              <a:ln>
                <a:noFill/>
              </a:ln>
              <a:solidFill>
                <a:srgbClr val="00778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lang="nl-NL" sz="3500" kern="0" dirty="0" smtClean="0">
                <a:solidFill>
                  <a:srgbClr val="0077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Zijn er nog vragen n.a.v. de vorige les?</a:t>
            </a:r>
            <a:endParaRPr kumimoji="0" lang="nl-NL" sz="3500" b="0" i="0" u="none" strike="noStrike" kern="0" cap="none" spc="0" normalizeH="0" baseline="0" noProof="0" dirty="0" smtClean="0">
              <a:ln>
                <a:noFill/>
              </a:ln>
              <a:solidFill>
                <a:srgbClr val="00778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endParaRPr kumimoji="0" lang="nl-NL" sz="3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kumimoji="0" lang="nl-NL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00778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Deze Les:</a:t>
            </a: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lang="nl-NL" sz="3500" kern="0" dirty="0">
                <a:solidFill>
                  <a:srgbClr val="0077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3500" kern="0" dirty="0" smtClean="0">
                <a:solidFill>
                  <a:srgbClr val="0077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korte herhaling vorige les</a:t>
            </a:r>
            <a:endParaRPr kumimoji="0" lang="nl-NL" sz="3500" b="0" i="0" u="none" strike="noStrike" kern="0" cap="none" spc="0" normalizeH="0" baseline="0" noProof="0" dirty="0" smtClean="0">
              <a:ln>
                <a:noFill/>
              </a:ln>
              <a:solidFill>
                <a:srgbClr val="00778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lang="nl-NL" sz="3500" kern="0" dirty="0">
                <a:solidFill>
                  <a:srgbClr val="0077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3500" kern="0" dirty="0" smtClean="0">
                <a:solidFill>
                  <a:srgbClr val="0077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de arbeidsovereenkomst</a:t>
            </a: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kumimoji="0" lang="nl-NL" sz="3500" b="0" i="0" u="none" strike="noStrike" kern="0" cap="none" spc="0" normalizeH="0" baseline="0" noProof="0" dirty="0">
                <a:ln>
                  <a:noFill/>
                </a:ln>
                <a:solidFill>
                  <a:srgbClr val="00778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nl-NL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00778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het</a:t>
            </a:r>
            <a:r>
              <a:rPr kumimoji="0" lang="nl-NL" sz="3500" b="0" i="0" u="none" strike="noStrike" kern="0" cap="none" spc="0" normalizeH="0" noProof="0" dirty="0" smtClean="0">
                <a:ln>
                  <a:noFill/>
                </a:ln>
                <a:solidFill>
                  <a:srgbClr val="00778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sollicitatiegesprek</a:t>
            </a: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kumimoji="0" lang="nl-NL" sz="3500" b="0" i="0" u="none" strike="noStrike" kern="0" cap="none" spc="0" normalizeH="0" noProof="0" dirty="0">
                <a:ln>
                  <a:noFill/>
                </a:ln>
                <a:solidFill>
                  <a:srgbClr val="00778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nl-NL" sz="3500" b="0" i="0" u="none" strike="noStrike" kern="0" cap="none" spc="0" normalizeH="0" noProof="0" dirty="0" smtClean="0">
                <a:ln>
                  <a:noFill/>
                </a:ln>
                <a:solidFill>
                  <a:srgbClr val="00778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evaluatie gesprekken</a:t>
            </a: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lang="nl-NL" sz="3500" kern="0" noProof="0" dirty="0" smtClean="0">
                <a:solidFill>
                  <a:srgbClr val="0077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nl-NL" sz="3500" kern="0" dirty="0">
                <a:solidFill>
                  <a:srgbClr val="0077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personeel scholing en </a:t>
            </a:r>
            <a:r>
              <a:rPr lang="nl-NL" sz="3500" kern="0" dirty="0" smtClean="0">
                <a:solidFill>
                  <a:srgbClr val="0077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motiveren </a:t>
            </a:r>
            <a:r>
              <a:rPr lang="nl-NL" sz="2200" kern="0" dirty="0" smtClean="0">
                <a:solidFill>
                  <a:srgbClr val="0077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(volgende week)</a:t>
            </a:r>
            <a:endParaRPr lang="nl-NL" sz="2200" kern="0" dirty="0">
              <a:solidFill>
                <a:srgbClr val="00778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endParaRPr kumimoji="0" lang="nl-NL" sz="3500" b="0" i="0" u="none" strike="noStrike" kern="0" cap="none" spc="0" normalizeH="0" baseline="0" noProof="0" dirty="0" smtClean="0">
              <a:ln>
                <a:noFill/>
              </a:ln>
              <a:solidFill>
                <a:srgbClr val="00778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dirty="0" smtClean="0"/>
              <a:t>Korte herhaling vorige week</a:t>
            </a:r>
            <a:endParaRPr lang="nl-NL" sz="40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Wat is de Kwantitatieve personeelsbehoefte: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Is het aantal personeelsleden dat nodig is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Fulltime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Parttime 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Het aantal benodigde FTE’s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Wat is de Kwalitatieve personeelsbehoefte: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Aan welke eisen moet een personeelslid voldoen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Opleiding</a:t>
            </a:r>
          </a:p>
          <a:p>
            <a:pPr lvl="2"/>
            <a:r>
              <a:rPr lang="nl-NL" dirty="0">
                <a:solidFill>
                  <a:srgbClr val="002060"/>
                </a:solidFill>
              </a:rPr>
              <a:t>Vakvaardigheid/vakbekwaamheid </a:t>
            </a:r>
            <a:endParaRPr lang="nl-NL" dirty="0" smtClean="0">
              <a:solidFill>
                <a:srgbClr val="002060"/>
              </a:solidFill>
            </a:endParaRP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leeftijd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Sociale vaardigheid (o.a. past de sollicitant in het team)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Denkers of doeners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Moeilijker wordt het bij man of vrouw en leeftijd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6" name="Picture 5" descr="controleur, &lt;p&gt;illustratie van een controleur&lt;/p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890" y="2331994"/>
            <a:ext cx="2182909" cy="354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Korte herhaling vorige les.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nl-NL" dirty="0" smtClean="0">
                <a:solidFill>
                  <a:srgbClr val="00778D"/>
                </a:solidFill>
              </a:rPr>
              <a:t>Wat was ook alweer publiekrecht?</a:t>
            </a:r>
          </a:p>
          <a:p>
            <a:pPr lvl="1">
              <a:buClr>
                <a:srgbClr val="FF0000"/>
              </a:buClr>
            </a:pPr>
            <a:r>
              <a:rPr lang="nl-NL" dirty="0" smtClean="0">
                <a:solidFill>
                  <a:srgbClr val="00778D"/>
                </a:solidFill>
              </a:rPr>
              <a:t>Noem enkele voorbeelden van rechtsgebieden!</a:t>
            </a:r>
            <a:endParaRPr lang="nl-NL" dirty="0">
              <a:solidFill>
                <a:srgbClr val="00778D"/>
              </a:solidFill>
            </a:endParaRPr>
          </a:p>
          <a:p>
            <a:pPr>
              <a:buClr>
                <a:srgbClr val="FF0000"/>
              </a:buClr>
            </a:pPr>
            <a:r>
              <a:rPr lang="nl-NL" dirty="0" smtClean="0">
                <a:solidFill>
                  <a:srgbClr val="00778D"/>
                </a:solidFill>
              </a:rPr>
              <a:t>Wat was dan privaatrecht?</a:t>
            </a:r>
          </a:p>
          <a:p>
            <a:pPr lvl="1">
              <a:buClr>
                <a:srgbClr val="FF0000"/>
              </a:buClr>
            </a:pPr>
            <a:r>
              <a:rPr lang="nl-NL" dirty="0" smtClean="0">
                <a:solidFill>
                  <a:srgbClr val="00778D"/>
                </a:solidFill>
              </a:rPr>
              <a:t>Noem enkele voorbeelden van rechtsgebieden!</a:t>
            </a:r>
          </a:p>
          <a:p>
            <a:pPr>
              <a:buClr>
                <a:srgbClr val="FF0000"/>
              </a:buClr>
            </a:pPr>
            <a:r>
              <a:rPr lang="nl-NL" dirty="0" smtClean="0">
                <a:solidFill>
                  <a:srgbClr val="00778D"/>
                </a:solidFill>
              </a:rPr>
              <a:t>Welke drie planningstermijnen kennen we bij personeel?</a:t>
            </a:r>
          </a:p>
          <a:p>
            <a:pPr lvl="1">
              <a:buClr>
                <a:srgbClr val="FF0000"/>
              </a:buClr>
            </a:pPr>
            <a:r>
              <a:rPr lang="nl-NL" dirty="0" smtClean="0">
                <a:solidFill>
                  <a:srgbClr val="00778D"/>
                </a:solidFill>
              </a:rPr>
              <a:t>Korte termijn was …….?</a:t>
            </a:r>
          </a:p>
          <a:p>
            <a:pPr lvl="1">
              <a:buClr>
                <a:srgbClr val="FF0000"/>
              </a:buClr>
            </a:pPr>
            <a:r>
              <a:rPr lang="nl-NL" dirty="0" smtClean="0">
                <a:solidFill>
                  <a:srgbClr val="00778D"/>
                </a:solidFill>
              </a:rPr>
              <a:t>Middellange termijn is ……?</a:t>
            </a:r>
          </a:p>
          <a:p>
            <a:pPr lvl="1">
              <a:buClr>
                <a:srgbClr val="FF0000"/>
              </a:buClr>
            </a:pPr>
            <a:r>
              <a:rPr lang="nl-NL" dirty="0" smtClean="0">
                <a:solidFill>
                  <a:srgbClr val="00778D"/>
                </a:solidFill>
              </a:rPr>
              <a:t>Lange termijn wordt gezien als ……?</a:t>
            </a:r>
          </a:p>
          <a:p>
            <a:pPr>
              <a:buClr>
                <a:srgbClr val="FF0000"/>
              </a:buClr>
            </a:pPr>
            <a:r>
              <a:rPr lang="nl-NL" dirty="0" smtClean="0">
                <a:solidFill>
                  <a:srgbClr val="00778D"/>
                </a:solidFill>
              </a:rPr>
              <a:t>Welke ontwikkelingen voor de keuze liggen hieraan ten grondslag?</a:t>
            </a:r>
            <a:endParaRPr lang="nl-NL" dirty="0">
              <a:solidFill>
                <a:srgbClr val="0077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/>
              <a:t>PersoneelsW</a:t>
            </a:r>
            <a:r>
              <a:rPr lang="nl" sz="6600" dirty="0"/>
              <a:t>erving</a:t>
            </a:r>
            <a:endParaRPr lang="nl-NL" sz="6600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981200" y="1863524"/>
            <a:ext cx="9188370" cy="460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SzPct val="140000"/>
              <a:buNone/>
              <a:defRPr/>
            </a:pPr>
            <a:r>
              <a:rPr kumimoji="0" lang="nl-N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Times New Roman" panose="02020603050405020304" pitchFamily="18" charset="0"/>
              </a:rPr>
              <a:t>Vorige week waren</a:t>
            </a:r>
            <a:r>
              <a:rPr kumimoji="0" lang="nl-NL" sz="4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Times New Roman" panose="02020603050405020304" pitchFamily="18" charset="0"/>
              </a:rPr>
              <a:t> we hier gebleven.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SzPct val="140000"/>
              <a:buNone/>
              <a:defRPr/>
            </a:pPr>
            <a:endParaRPr kumimoji="0" lang="nl-NL" sz="4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SzPct val="140000"/>
              <a:buNone/>
              <a:defRPr/>
            </a:pPr>
            <a:r>
              <a:rPr kumimoji="0" lang="nl-N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Times New Roman" panose="02020603050405020304" pitchFamily="18" charset="0"/>
              </a:rPr>
              <a:t>Waarom werven</a:t>
            </a:r>
            <a:r>
              <a:rPr lang="nl-NL" sz="4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SzPct val="140000"/>
              <a:buNone/>
              <a:defRPr/>
            </a:pPr>
            <a:endParaRPr lang="nl-NL" sz="4400" kern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Times New Roman" panose="02020603050405020304" pitchFamily="18" charset="0"/>
              </a:rPr>
              <a:t>	</a:t>
            </a:r>
            <a:r>
              <a:rPr lang="nl-NL" sz="28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ontwikkelingen op de arbeidsmarkt en in het bedrijf</a:t>
            </a: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nl-NL" sz="2800" kern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nl-NL" sz="280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  <a:r>
              <a:rPr lang="nl-NL" sz="28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invullen en omschrijving van de functie (classificatie)</a:t>
            </a: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nl-NL" sz="2800" kern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nl-NL" sz="28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  <a:r>
              <a:rPr lang="nl-NL" sz="2800" kern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profit</a:t>
            </a:r>
            <a:r>
              <a:rPr lang="nl-NL" sz="28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en non profitsector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SzPct val="140000"/>
              <a:buNone/>
              <a:defRPr/>
            </a:pPr>
            <a:endParaRPr lang="nl-NL" sz="2800" kern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SzPct val="140000"/>
              <a:buNone/>
              <a:defRPr/>
            </a:pPr>
            <a:endParaRPr lang="nl-NL" sz="2800" kern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23" y="1676400"/>
            <a:ext cx="5942077" cy="42443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dirty="0" smtClean="0"/>
              <a:t>De arbeids overeenkomst</a:t>
            </a:r>
            <a:endParaRPr lang="nl-NL" sz="40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64464" y="1932555"/>
            <a:ext cx="9372600" cy="448310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nl-NL" b="1" dirty="0" smtClean="0">
                <a:solidFill>
                  <a:srgbClr val="00778D"/>
                </a:solidFill>
                <a:hlinkClick r:id="rId4"/>
              </a:rPr>
              <a:t>filmpje</a:t>
            </a:r>
            <a:endParaRPr lang="nl-NL" b="1" dirty="0" smtClean="0">
              <a:solidFill>
                <a:srgbClr val="00778D"/>
              </a:solidFill>
            </a:endParaRPr>
          </a:p>
          <a:p>
            <a:pPr>
              <a:buClr>
                <a:srgbClr val="FF0000"/>
              </a:buClr>
            </a:pPr>
            <a:r>
              <a:rPr lang="nl-NL" b="1" dirty="0" smtClean="0">
                <a:solidFill>
                  <a:srgbClr val="00778D"/>
                </a:solidFill>
              </a:rPr>
              <a:t>Wat houdt een arbeidsovereenkomst dus in?</a:t>
            </a:r>
          </a:p>
          <a:p>
            <a:pPr>
              <a:buClr>
                <a:srgbClr val="FF0000"/>
              </a:buClr>
            </a:pPr>
            <a:r>
              <a:rPr lang="nl-NL" b="1" dirty="0" smtClean="0">
                <a:solidFill>
                  <a:srgbClr val="00778D"/>
                </a:solidFill>
              </a:rPr>
              <a:t>Wat zijn de beperkingen van een </a:t>
            </a:r>
            <a:r>
              <a:rPr lang="nl-NL" b="1" dirty="0" smtClean="0">
                <a:solidFill>
                  <a:srgbClr val="00778D"/>
                </a:solidFill>
                <a:hlinkClick r:id="rId5"/>
              </a:rPr>
              <a:t>arbeidsovereenkomst?</a:t>
            </a:r>
            <a:endParaRPr lang="nl-NL" b="1" dirty="0" smtClean="0">
              <a:solidFill>
                <a:srgbClr val="00778D"/>
              </a:solidFill>
            </a:endParaRPr>
          </a:p>
          <a:p>
            <a:pPr>
              <a:buClr>
                <a:srgbClr val="FF0000"/>
              </a:buClr>
            </a:pPr>
            <a:r>
              <a:rPr lang="nl-NL" b="1" dirty="0" smtClean="0">
                <a:solidFill>
                  <a:srgbClr val="00778D"/>
                </a:solidFill>
              </a:rPr>
              <a:t>Wat is een </a:t>
            </a:r>
            <a:r>
              <a:rPr lang="nl-NL" b="1" dirty="0" smtClean="0">
                <a:solidFill>
                  <a:srgbClr val="00778D"/>
                </a:solidFill>
                <a:hlinkClick r:id="rId6"/>
              </a:rPr>
              <a:t>CAO?</a:t>
            </a:r>
            <a:endParaRPr lang="nl-NL" b="1" dirty="0" smtClean="0">
              <a:solidFill>
                <a:srgbClr val="00778D"/>
              </a:solidFill>
            </a:endParaRPr>
          </a:p>
          <a:p>
            <a:pPr lvl="1">
              <a:buClr>
                <a:srgbClr val="FF0000"/>
              </a:buClr>
            </a:pPr>
            <a:r>
              <a:rPr lang="nl-NL" b="1" dirty="0" smtClean="0">
                <a:solidFill>
                  <a:srgbClr val="00778D"/>
                </a:solidFill>
              </a:rPr>
              <a:t>Geldt dat voor alle sectoren, m.a.w. is er voor elke sector een CAO?</a:t>
            </a:r>
          </a:p>
          <a:p>
            <a:pPr lvl="1">
              <a:buClr>
                <a:srgbClr val="FF0000"/>
              </a:buClr>
            </a:pPr>
            <a:endParaRPr lang="nl-NL" b="1" dirty="0">
              <a:solidFill>
                <a:srgbClr val="00778D"/>
              </a:solidFill>
            </a:endParaRPr>
          </a:p>
          <a:p>
            <a:pPr lvl="1">
              <a:buClr>
                <a:srgbClr val="FF0000"/>
              </a:buClr>
            </a:pPr>
            <a:endParaRPr lang="nl-NL" b="1" dirty="0" smtClean="0">
              <a:solidFill>
                <a:srgbClr val="00778D"/>
              </a:solidFill>
            </a:endParaRPr>
          </a:p>
          <a:p>
            <a:pPr>
              <a:buClr>
                <a:srgbClr val="FF0000"/>
              </a:buClr>
            </a:pPr>
            <a:r>
              <a:rPr lang="nl-NL" b="1" dirty="0" smtClean="0">
                <a:solidFill>
                  <a:srgbClr val="00778D"/>
                </a:solidFill>
              </a:rPr>
              <a:t>Welke begrippen kom je daar tegen?</a:t>
            </a:r>
          </a:p>
          <a:p>
            <a:pPr>
              <a:buClr>
                <a:srgbClr val="FF0000"/>
              </a:buClr>
            </a:pPr>
            <a:endParaRPr lang="nl-NL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06" y="2070382"/>
            <a:ext cx="5295238" cy="45079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dirty="0" smtClean="0"/>
              <a:t>Welke </a:t>
            </a:r>
            <a:r>
              <a:rPr lang="nl-NL" sz="4000" dirty="0" smtClean="0">
                <a:solidFill>
                  <a:srgbClr val="00778D"/>
                </a:solidFill>
              </a:rPr>
              <a:t>begrippen</a:t>
            </a:r>
            <a:r>
              <a:rPr lang="nl-NL" sz="4000" dirty="0" smtClean="0"/>
              <a:t> komen we tegen!</a:t>
            </a:r>
            <a:endParaRPr lang="nl-NL" sz="40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defRPr/>
            </a:pPr>
            <a:r>
              <a:rPr lang="nl-NL" b="1" dirty="0">
                <a:solidFill>
                  <a:srgbClr val="00778D"/>
                </a:solidFill>
              </a:rPr>
              <a:t>Functie</a:t>
            </a:r>
          </a:p>
          <a:p>
            <a:pPr>
              <a:buClr>
                <a:srgbClr val="FF0000"/>
              </a:buClr>
              <a:defRPr/>
            </a:pPr>
            <a:r>
              <a:rPr lang="nl-NL" b="1" dirty="0">
                <a:solidFill>
                  <a:srgbClr val="00778D"/>
                </a:solidFill>
              </a:rPr>
              <a:t>Taken</a:t>
            </a:r>
          </a:p>
          <a:p>
            <a:pPr>
              <a:buClr>
                <a:srgbClr val="FF0000"/>
              </a:buClr>
              <a:defRPr/>
            </a:pPr>
            <a:r>
              <a:rPr lang="nl-NL" b="1" dirty="0">
                <a:solidFill>
                  <a:srgbClr val="00778D"/>
                </a:solidFill>
              </a:rPr>
              <a:t>Bevoegdheid</a:t>
            </a:r>
          </a:p>
          <a:p>
            <a:pPr>
              <a:buClr>
                <a:srgbClr val="FF0000"/>
              </a:buClr>
              <a:defRPr/>
            </a:pPr>
            <a:r>
              <a:rPr lang="nl-NL" b="1" dirty="0">
                <a:solidFill>
                  <a:srgbClr val="00778D"/>
                </a:solidFill>
              </a:rPr>
              <a:t>Verantwoordelijkheid</a:t>
            </a:r>
          </a:p>
          <a:p>
            <a:pPr>
              <a:buClr>
                <a:srgbClr val="FF0000"/>
              </a:buClr>
              <a:defRPr/>
            </a:pPr>
            <a:endParaRPr lang="nl-NL" b="1" dirty="0">
              <a:solidFill>
                <a:srgbClr val="00778D"/>
              </a:solidFill>
            </a:endParaRPr>
          </a:p>
          <a:p>
            <a:pPr>
              <a:buClr>
                <a:srgbClr val="FF0000"/>
              </a:buClr>
              <a:defRPr/>
            </a:pPr>
            <a:r>
              <a:rPr lang="nl-NL" b="1" dirty="0">
                <a:solidFill>
                  <a:srgbClr val="00778D"/>
                </a:solidFill>
              </a:rPr>
              <a:t>Wat houden deze begrippen in?</a:t>
            </a:r>
          </a:p>
          <a:p>
            <a:endParaRPr lang="nl-NL" dirty="0">
              <a:solidFill>
                <a:srgbClr val="0077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7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63" y="1987419"/>
            <a:ext cx="4379709" cy="30657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functie?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76401"/>
            <a:ext cx="9372600" cy="47941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nl-NL" sz="3500" dirty="0">
                <a:solidFill>
                  <a:srgbClr val="00778D"/>
                </a:solidFill>
              </a:rPr>
              <a:t>Werkzaamheden die met elkaar </a:t>
            </a:r>
            <a:r>
              <a:rPr lang="nl-NL" sz="3500" dirty="0" smtClean="0">
                <a:solidFill>
                  <a:srgbClr val="00778D"/>
                </a:solidFill>
              </a:rPr>
              <a:t>samenhangen samengebracht in één profiel</a:t>
            </a:r>
          </a:p>
          <a:p>
            <a:pPr marL="0" indent="0">
              <a:lnSpc>
                <a:spcPct val="80000"/>
              </a:lnSpc>
              <a:buClr>
                <a:srgbClr val="FF0000"/>
              </a:buClr>
              <a:buNone/>
              <a:defRPr/>
            </a:pPr>
            <a:endParaRPr lang="nl-NL" sz="2800" dirty="0">
              <a:solidFill>
                <a:srgbClr val="00778D"/>
              </a:solidFill>
            </a:endParaRP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nl-NL" sz="3500" dirty="0">
                <a:solidFill>
                  <a:srgbClr val="00778D"/>
                </a:solidFill>
              </a:rPr>
              <a:t>Primaire functies</a:t>
            </a:r>
          </a:p>
          <a:p>
            <a:pPr lvl="2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nl-NL" sz="2200" dirty="0">
                <a:solidFill>
                  <a:srgbClr val="00778D"/>
                </a:solidFill>
              </a:rPr>
              <a:t>De hoofdactiviteit (doel) van het bedrijf.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nl-NL" sz="2400" dirty="0" smtClean="0">
              <a:solidFill>
                <a:srgbClr val="00778D"/>
              </a:solidFill>
            </a:endParaRP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nl-NL" sz="2400" dirty="0">
              <a:solidFill>
                <a:srgbClr val="00778D"/>
              </a:solidFill>
            </a:endParaRP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nl-NL" sz="3500" dirty="0">
                <a:solidFill>
                  <a:srgbClr val="00778D"/>
                </a:solidFill>
              </a:rPr>
              <a:t>Secundaire functies</a:t>
            </a:r>
          </a:p>
          <a:p>
            <a:pPr lvl="2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nl-NL" sz="2200" dirty="0">
                <a:solidFill>
                  <a:srgbClr val="00778D"/>
                </a:solidFill>
              </a:rPr>
              <a:t>De activiteiten om de hoofdactiviteit te ondersteunen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nl-NL" sz="2400" dirty="0">
              <a:solidFill>
                <a:srgbClr val="00778D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nl-NL" sz="3500" dirty="0" smtClean="0">
                <a:solidFill>
                  <a:srgbClr val="00778D"/>
                </a:solidFill>
              </a:rPr>
              <a:t>Voorbeelden? </a:t>
            </a:r>
            <a:r>
              <a:rPr lang="nl-NL" sz="3500" i="1" dirty="0" smtClean="0">
                <a:solidFill>
                  <a:srgbClr val="00778D"/>
                </a:solidFill>
              </a:rPr>
              <a:t>(opzoeken in tekst en internet)</a:t>
            </a:r>
            <a:endParaRPr lang="nl-NL" sz="3500" dirty="0">
              <a:solidFill>
                <a:srgbClr val="00778D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856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224618"/>
            <a:ext cx="7362825" cy="6346755"/>
          </a:xfrm>
        </p:spPr>
      </p:pic>
    </p:spTree>
    <p:extLst>
      <p:ext uri="{BB962C8B-B14F-4D97-AF65-F5344CB8AC3E}">
        <p14:creationId xmlns:p14="http://schemas.microsoft.com/office/powerpoint/2010/main" val="19037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aadmodelgebouw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335_TF03031027" id="{836AE9ED-5784-4731-B268-EAAB2F301BAC}" vid="{ED32C2F3-4D8A-4687-8179-F2193491F7B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436</Words>
  <Application>Microsoft Office PowerPoint</Application>
  <PresentationFormat>Breedbeeld</PresentationFormat>
  <Paragraphs>117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Draadmodelgebouw 16x9</vt:lpstr>
      <vt:lpstr>Personeel en organisatie</vt:lpstr>
      <vt:lpstr>Huiswerk opdrachten er is gevraagd, en hoe staat het nu met?</vt:lpstr>
      <vt:lpstr>Korte herhaling vorige week</vt:lpstr>
      <vt:lpstr>Korte herhaling vorige les.</vt:lpstr>
      <vt:lpstr>PersoneelsWerving</vt:lpstr>
      <vt:lpstr>De arbeids overeenkomst</vt:lpstr>
      <vt:lpstr>Welke begrippen komen we tegen!</vt:lpstr>
      <vt:lpstr>de functie?</vt:lpstr>
      <vt:lpstr>PowerPoint-presentatie</vt:lpstr>
      <vt:lpstr>De taak?</vt:lpstr>
      <vt:lpstr>Bevoegdheid?</vt:lpstr>
      <vt:lpstr>De sollicitatieprocedure</vt:lpstr>
      <vt:lpstr>Het sollicitatiegesprek..1..  ..2.. ..3..</vt:lpstr>
      <vt:lpstr>Evaluatie gesprekken</vt:lpstr>
      <vt:lpstr>Huiswerk en opdrachten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Personeel en organisatie</dc:title>
  <dc:creator>Geraar de Jong</dc:creator>
  <cp:lastModifiedBy>Géraar de Jong</cp:lastModifiedBy>
  <cp:revision>37</cp:revision>
  <dcterms:created xsi:type="dcterms:W3CDTF">2017-11-12T20:30:33Z</dcterms:created>
  <dcterms:modified xsi:type="dcterms:W3CDTF">2020-03-20T14:13:59Z</dcterms:modified>
</cp:coreProperties>
</file>